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9" r:id="rId7"/>
    <p:sldId id="258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CB5469-FB0E-F8F4-E9F1-843B2A88323E}" v="16" dt="2023-07-24T21:02:24.50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1FCB5469-FB0E-F8F4-E9F1-843B2A88323E}"/>
    <pc:docChg chg="modSld sldOrd">
      <pc:chgData name="EZZINE, Hind" userId="S::ezzineh@who.int::edcab00f-6318-46e5-a4a9-188b01ee222f" providerId="AD" clId="Web-{1FCB5469-FB0E-F8F4-E9F1-843B2A88323E}" dt="2023-07-24T21:02:24.507" v="15" actId="20577"/>
      <pc:docMkLst>
        <pc:docMk/>
      </pc:docMkLst>
      <pc:sldChg chg="addSp delSp modSp">
        <pc:chgData name="EZZINE, Hind" userId="S::ezzineh@who.int::edcab00f-6318-46e5-a4a9-188b01ee222f" providerId="AD" clId="Web-{1FCB5469-FB0E-F8F4-E9F1-843B2A88323E}" dt="2023-07-24T21:01:33.068" v="10" actId="1076"/>
        <pc:sldMkLst>
          <pc:docMk/>
          <pc:sldMk cId="0" sldId="256"/>
        </pc:sldMkLst>
        <pc:spChg chg="add del mod">
          <ac:chgData name="EZZINE, Hind" userId="S::ezzineh@who.int::edcab00f-6318-46e5-a4a9-188b01ee222f" providerId="AD" clId="Web-{1FCB5469-FB0E-F8F4-E9F1-843B2A88323E}" dt="2023-07-24T21:01:18.677" v="9"/>
          <ac:spMkLst>
            <pc:docMk/>
            <pc:sldMk cId="0" sldId="256"/>
            <ac:spMk id="3" creationId="{5C3120FB-7EE6-F4A7-9396-B88AAB65E348}"/>
          </ac:spMkLst>
        </pc:spChg>
        <pc:spChg chg="add mod">
          <ac:chgData name="EZZINE, Hind" userId="S::ezzineh@who.int::edcab00f-6318-46e5-a4a9-188b01ee222f" providerId="AD" clId="Web-{1FCB5469-FB0E-F8F4-E9F1-843B2A88323E}" dt="2023-07-24T21:01:33.068" v="10" actId="1076"/>
          <ac:spMkLst>
            <pc:docMk/>
            <pc:sldMk cId="0" sldId="256"/>
            <ac:spMk id="4" creationId="{69C73023-65E6-9E27-1D8F-16E215C2778F}"/>
          </ac:spMkLst>
        </pc:spChg>
        <pc:spChg chg="del">
          <ac:chgData name="EZZINE, Hind" userId="S::ezzineh@who.int::edcab00f-6318-46e5-a4a9-188b01ee222f" providerId="AD" clId="Web-{1FCB5469-FB0E-F8F4-E9F1-843B2A88323E}" dt="2023-07-24T21:01:11.255" v="7"/>
          <ac:spMkLst>
            <pc:docMk/>
            <pc:sldMk cId="0" sldId="256"/>
            <ac:spMk id="50" creationId="{00000000-0000-0000-0000-000000000000}"/>
          </ac:spMkLst>
        </pc:spChg>
        <pc:spChg chg="mod">
          <ac:chgData name="EZZINE, Hind" userId="S::ezzineh@who.int::edcab00f-6318-46e5-a4a9-188b01ee222f" providerId="AD" clId="Web-{1FCB5469-FB0E-F8F4-E9F1-843B2A88323E}" dt="2023-07-24T21:00:58.302" v="6" actId="1076"/>
          <ac:spMkLst>
            <pc:docMk/>
            <pc:sldMk cId="0" sldId="256"/>
            <ac:spMk id="51" creationId="{00000000-0000-0000-0000-000000000000}"/>
          </ac:spMkLst>
        </pc:spChg>
      </pc:sldChg>
      <pc:sldChg chg="modSp ord">
        <pc:chgData name="EZZINE, Hind" userId="S::ezzineh@who.int::edcab00f-6318-46e5-a4a9-188b01ee222f" providerId="AD" clId="Web-{1FCB5469-FB0E-F8F4-E9F1-843B2A88323E}" dt="2023-07-24T21:02:24.507" v="15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1FCB5469-FB0E-F8F4-E9F1-843B2A88323E}" dt="2023-07-24T21:02:24.507" v="15" actId="20577"/>
          <ac:spMkLst>
            <pc:docMk/>
            <pc:sldMk cId="0" sldId="258"/>
            <ac:spMk id="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307096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-12689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6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anchor="t"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B8AE5CD-2A6B-FB4A-EA94-B5CE74E8A4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811" y="41049"/>
            <a:ext cx="914921" cy="82027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8" y="6354583"/>
            <a:ext cx="1773594" cy="4489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64912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2055462"/>
            <a:ext cx="5466439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Réalisations attendues</a:t>
            </a:r>
            <a:endParaRPr lang="fr-FR" dirty="0"/>
          </a:p>
        </p:txBody>
      </p:sp>
      <p:sp>
        <p:nvSpPr>
          <p:cNvPr id="52" name="Title 2"/>
          <p:cNvSpPr txBox="1"/>
          <p:nvPr/>
        </p:nvSpPr>
        <p:spPr>
          <a:xfrm>
            <a:off x="680127" y="1427420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C2</a:t>
            </a:r>
            <a:endParaRPr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73023-65E6-9E27-1D8F-16E215C2778F}"/>
              </a:ext>
            </a:extLst>
          </p:cNvPr>
          <p:cNvSpPr txBox="1">
            <a:spLocks noGrp="1"/>
          </p:cNvSpPr>
          <p:nvPr/>
        </p:nvSpPr>
        <p:spPr>
          <a:xfrm>
            <a:off x="5699972" y="3477543"/>
            <a:ext cx="5940054" cy="19463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216990" marR="0" indent="-7233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361649" marR="0" indent="-72330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506309" marR="0" indent="-72329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650968" marR="0" indent="-72329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1070480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6pPr>
            <a:lvl7pPr marL="1215141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7pPr>
            <a:lvl8pPr marL="1359801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8pPr>
            <a:lvl9pPr marL="1504459" marR="0" indent="-347183" algn="l" defTabSz="289320" rtl="0" latinLnBrk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9pPr>
          </a:lstStyle>
          <a:p>
            <a:pPr>
              <a:defRPr>
                <a:solidFill>
                  <a:srgbClr val="002060"/>
                </a:solidFill>
              </a:defRPr>
            </a:pPr>
            <a:r>
              <a:rPr lang="fr-FR" sz="2800" dirty="0"/>
              <a:t>Exercice pratique basé sur un scénario</a:t>
            </a:r>
            <a:endParaRPr sz="2800" dirty="0"/>
          </a:p>
          <a:p>
            <a:pPr>
              <a:defRPr>
                <a:solidFill>
                  <a:srgbClr val="002060"/>
                </a:solidFill>
              </a:defRPr>
            </a:pPr>
            <a:r>
              <a:rPr sz="2800" dirty="0"/>
              <a:t>“</a:t>
            </a:r>
            <a:r>
              <a:rPr lang="fr-FR" sz="2800" dirty="0"/>
              <a:t>Décès inexpliqués à la province de </a:t>
            </a:r>
            <a:r>
              <a:rPr sz="2800" dirty="0"/>
              <a:t>Kara</a:t>
            </a:r>
            <a:r>
              <a:rPr lang="fr-FR" sz="2800" dirty="0"/>
              <a:t>n</a:t>
            </a:r>
            <a:r>
              <a:rPr sz="2800" dirty="0"/>
              <a:t>, Salam”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417970" cy="1932378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defTabSz="822959">
              <a:lnSpc>
                <a:spcPct val="100000"/>
              </a:lnSpc>
              <a:defRPr sz="2880"/>
            </a:pPr>
            <a:r>
              <a:rPr sz="2880" b="1" dirty="0"/>
              <a:t>C2 </a:t>
            </a:r>
            <a:r>
              <a:rPr lang="fr-FR" sz="2880" b="1" dirty="0"/>
              <a:t>À l’Hôpital général de </a:t>
            </a:r>
            <a:r>
              <a:rPr lang="fr-FR" sz="2880" b="1" dirty="0" err="1"/>
              <a:t>Karan</a:t>
            </a:r>
            <a:r>
              <a:rPr lang="fr-FR" sz="2880" b="1" dirty="0"/>
              <a:t> : entretiens avec le personnel médical </a:t>
            </a:r>
            <a:r>
              <a:rPr sz="2880" b="1" dirty="0"/>
              <a:t>(1)</a:t>
            </a:r>
          </a:p>
        </p:txBody>
      </p:sp>
      <p:sp>
        <p:nvSpPr>
          <p:cNvPr id="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273551" y="842966"/>
            <a:ext cx="6880002" cy="4994309"/>
          </a:xfrm>
          <a:prstGeom prst="rect">
            <a:avLst/>
          </a:prstGeom>
        </p:spPr>
        <p:txBody>
          <a:bodyPr/>
          <a:lstStyle/>
          <a:p>
            <a:pPr marL="0" lvl="1" indent="613470" algn="ctr">
              <a:spcBef>
                <a:spcPts val="100"/>
              </a:spcBef>
              <a:buSzTx/>
              <a:buNone/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/>
              <a:t>1.</a:t>
            </a:r>
            <a:r>
              <a:rPr dirty="0"/>
              <a:t> </a:t>
            </a:r>
            <a:r>
              <a:rPr lang="fr-FR" dirty="0"/>
              <a:t>Dé</a:t>
            </a:r>
            <a:r>
              <a:rPr dirty="0" err="1"/>
              <a:t>finition</a:t>
            </a:r>
            <a:r>
              <a:rPr dirty="0"/>
              <a:t> </a:t>
            </a:r>
            <a:r>
              <a:rPr lang="fr-FR" dirty="0"/>
              <a:t>de cas</a:t>
            </a:r>
            <a:endParaRPr dirty="0"/>
          </a:p>
        </p:txBody>
      </p:sp>
      <p:sp>
        <p:nvSpPr>
          <p:cNvPr id="56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/>
          <p:nvPr/>
        </p:nvSpPr>
        <p:spPr>
          <a:xfrm>
            <a:off x="4713414" y="2629232"/>
            <a:ext cx="6309361" cy="1255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1" indent="0" defTabSz="289320">
              <a:lnSpc>
                <a:spcPct val="90000"/>
              </a:lnSpc>
              <a:spcBef>
                <a:spcPts val="100"/>
              </a:spcBef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/>
              <a:t>3. Recommander une première série de mesures de contrôle au directeur de l’hôpital.</a:t>
            </a:r>
            <a:endParaRPr dirty="0"/>
          </a:p>
        </p:txBody>
      </p:sp>
      <p:sp>
        <p:nvSpPr>
          <p:cNvPr id="66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264196" cy="193237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1" defTabSz="822959">
              <a:lnSpc>
                <a:spcPct val="100000"/>
              </a:lnSpc>
              <a:defRPr sz="2880"/>
            </a:pPr>
            <a:r>
              <a:rPr lang="fr-FR" sz="2880" b="1" dirty="0"/>
              <a:t>C2 À l’Hôpital général de </a:t>
            </a:r>
            <a:r>
              <a:rPr lang="fr-FR" sz="2880" b="1" dirty="0" err="1"/>
              <a:t>Karan</a:t>
            </a:r>
            <a:r>
              <a:rPr lang="fr-FR" sz="2880" b="1" dirty="0"/>
              <a:t> : entretiens avec le personnel médical </a:t>
            </a:r>
            <a:r>
              <a:rPr b="1" dirty="0"/>
              <a:t>(3)</a:t>
            </a:r>
          </a:p>
        </p:txBody>
      </p:sp>
      <p:sp>
        <p:nvSpPr>
          <p:cNvPr id="67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 txBox="1"/>
          <p:nvPr/>
        </p:nvSpPr>
        <p:spPr>
          <a:xfrm>
            <a:off x="3898231" y="3193558"/>
            <a:ext cx="7369743" cy="53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noAutofit/>
          </a:bodyPr>
          <a:lstStyle/>
          <a:p>
            <a:pPr lvl="1" indent="613410" algn="ctr" defTabSz="289320" fontAlgn="base">
              <a:lnSpc>
                <a:spcPct val="110000"/>
              </a:lnSpc>
              <a:spcBef>
                <a:spcPts val="100"/>
              </a:spcBef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sz="2700" dirty="0"/>
              <a:t>2</a:t>
            </a:r>
            <a:r>
              <a:rPr lang="fr-FR" sz="2700" dirty="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Regular"/>
              </a:rPr>
              <a:t>.</a:t>
            </a:r>
            <a:r>
              <a:rPr sz="2700" dirty="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Regular"/>
              </a:rPr>
              <a:t> </a:t>
            </a:r>
            <a:r>
              <a:rPr lang="fr-FR" sz="2700" dirty="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Regular"/>
              </a:rPr>
              <a:t>Élaborer un outil de recensement des cas </a:t>
            </a:r>
            <a:endParaRPr lang="fr-FR" sz="2700" dirty="0">
              <a:solidFill>
                <a:srgbClr val="C00000"/>
              </a:solidFill>
              <a:latin typeface="Source Sans Pro Bold"/>
              <a:ea typeface="Source Sans Pro Bold"/>
              <a:cs typeface="Source Sans Pro Bold"/>
            </a:endParaRPr>
          </a:p>
          <a:p>
            <a:pPr fontAlgn="base"/>
            <a:endParaRPr lang="fr-FR" sz="5100" dirty="0"/>
          </a:p>
          <a:p>
            <a:pPr lvl="1" indent="607060" defTabSz="286426">
              <a:lnSpc>
                <a:spcPct val="90000"/>
              </a:lnSpc>
              <a:defRPr sz="2772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 dirty="0"/>
          </a:p>
        </p:txBody>
      </p:sp>
      <p:sp>
        <p:nvSpPr>
          <p:cNvPr id="61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264196" cy="193237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1" defTabSz="822959">
              <a:lnSpc>
                <a:spcPct val="100000"/>
              </a:lnSpc>
              <a:defRPr sz="2880"/>
            </a:pPr>
            <a:r>
              <a:rPr lang="fr-FR" sz="2880" b="1" dirty="0"/>
              <a:t>C2 À l’Hôpital général de </a:t>
            </a:r>
            <a:r>
              <a:rPr lang="fr-FR" sz="2880" b="1" dirty="0" err="1"/>
              <a:t>Karan</a:t>
            </a:r>
            <a:r>
              <a:rPr lang="fr-FR" sz="2880" b="1" dirty="0"/>
              <a:t> : entretiens avec le personnel médical </a:t>
            </a:r>
            <a:r>
              <a:rPr b="1" dirty="0"/>
              <a:t>(2)</a:t>
            </a:r>
          </a:p>
        </p:txBody>
      </p:sp>
      <p:sp>
        <p:nvSpPr>
          <p:cNvPr id="62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7" ma:contentTypeDescription="Create a new document." ma:contentTypeScope="" ma:versionID="8b7ca3fcd0f8a43490d4a1aa6ede037a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1af4ee1692950464feca522641eecc8a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8F5B45-2E38-4C76-BBCE-7AAA9DC82A2C}">
  <ds:schemaRefs>
    <ds:schemaRef ds:uri="http://schemas.microsoft.com/office/2006/metadata/properties"/>
    <ds:schemaRef ds:uri="http://schemas.microsoft.com/office/infopath/2007/PartnerControls"/>
    <ds:schemaRef ds:uri="450f158c-397a-4a9d-b005-a44c92e0fccb"/>
    <ds:schemaRef ds:uri="e2a64997-203d-4655-a595-383c2eb1e865"/>
  </ds:schemaRefs>
</ds:datastoreItem>
</file>

<file path=customXml/itemProps2.xml><?xml version="1.0" encoding="utf-8"?>
<ds:datastoreItem xmlns:ds="http://schemas.openxmlformats.org/officeDocument/2006/customXml" ds:itemID="{A78370C7-A9D3-4E8B-8C2F-CB9099346F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781C43-A5B1-4C3B-9C81-1B2F8E7222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64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RRT_Theme_v3</vt:lpstr>
      <vt:lpstr> Team Name</vt:lpstr>
      <vt:lpstr>C2 À l’Hôpital général de Karan : entretiens avec le personnel médical (1)</vt:lpstr>
      <vt:lpstr>C2 À l’Hôpital général de Karan : entretiens avec le personnel médical (3)</vt:lpstr>
      <vt:lpstr>C2 À l’Hôpital général de Karan : entretiens avec le personnel médical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Name</dc:title>
  <dc:creator>Szilvia Horváth</dc:creator>
  <cp:lastModifiedBy>Hind</cp:lastModifiedBy>
  <cp:revision>12</cp:revision>
  <dcterms:modified xsi:type="dcterms:W3CDTF">2023-07-24T21:02:29Z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